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356" r:id="rId6"/>
    <p:sldId id="352" r:id="rId7"/>
    <p:sldId id="353" r:id="rId8"/>
    <p:sldId id="354" r:id="rId9"/>
    <p:sldId id="355" r:id="rId10"/>
    <p:sldId id="256" r:id="rId11"/>
    <p:sldId id="261" r:id="rId12"/>
    <p:sldId id="258" r:id="rId13"/>
    <p:sldId id="259" r:id="rId14"/>
    <p:sldId id="288" r:id="rId15"/>
    <p:sldId id="289" r:id="rId16"/>
    <p:sldId id="310" r:id="rId17"/>
    <p:sldId id="262" r:id="rId18"/>
    <p:sldId id="263" r:id="rId19"/>
    <p:sldId id="286" r:id="rId20"/>
    <p:sldId id="350" r:id="rId21"/>
    <p:sldId id="351"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fld id="{A2035BAD-00D5-4A9F-AE12-0E4B29D0D0B0}" type="datetimeFigureOut">
              <a:rPr lang="en-US" altLang="en-US"/>
              <a:pPr/>
              <a:t>12/22/2014</a:t>
            </a:fld>
            <a:endParaRPr lang="en-CA" altLang="en-US"/>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fld id="{72D2D111-9CBC-485C-83A8-D38DF41B1E27}" type="slidenum">
              <a:rPr lang="en-CA" altLang="en-US"/>
              <a:pPr/>
              <a:t>‹#›</a:t>
            </a:fld>
            <a:endParaRPr lang="en-CA" altLang="en-US"/>
          </a:p>
        </p:txBody>
      </p:sp>
    </p:spTree>
    <p:extLst>
      <p:ext uri="{BB962C8B-B14F-4D97-AF65-F5344CB8AC3E}">
        <p14:creationId xmlns:p14="http://schemas.microsoft.com/office/powerpoint/2010/main" val="274550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ABD9BE62-33C6-4E77-8E91-C12034973E5E}" type="datetimeFigureOut">
              <a:rPr lang="en-US" altLang="en-US"/>
              <a:pPr/>
              <a:t>12/22/2014</a:t>
            </a:fld>
            <a:endParaRPr lang="en-CA" altLang="en-US"/>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fld id="{069251EC-4642-4F0C-BC9B-40E989E54AC7}" type="slidenum">
              <a:rPr lang="en-CA" altLang="en-US"/>
              <a:pPr/>
              <a:t>‹#›</a:t>
            </a:fld>
            <a:endParaRPr lang="en-CA" altLang="en-US"/>
          </a:p>
        </p:txBody>
      </p:sp>
    </p:spTree>
    <p:extLst>
      <p:ext uri="{BB962C8B-B14F-4D97-AF65-F5344CB8AC3E}">
        <p14:creationId xmlns:p14="http://schemas.microsoft.com/office/powerpoint/2010/main" val="168181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96DDFCB0-2042-4615-A834-F6640B4AE9F2}" type="datetimeFigureOut">
              <a:rPr lang="en-US" altLang="en-US"/>
              <a:pPr/>
              <a:t>12/22/2014</a:t>
            </a:fld>
            <a:endParaRPr lang="en-CA" altLang="en-US"/>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fld id="{20D2EF7E-D540-480F-A922-271DB6B09C15}" type="slidenum">
              <a:rPr lang="en-CA" altLang="en-US"/>
              <a:pPr/>
              <a:t>‹#›</a:t>
            </a:fld>
            <a:endParaRPr lang="en-CA" altLang="en-US"/>
          </a:p>
        </p:txBody>
      </p:sp>
    </p:spTree>
    <p:extLst>
      <p:ext uri="{BB962C8B-B14F-4D97-AF65-F5344CB8AC3E}">
        <p14:creationId xmlns:p14="http://schemas.microsoft.com/office/powerpoint/2010/main" val="404164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fld id="{8BFFCC00-411A-46CA-B7BA-4ADBFAD042A5}" type="datetimeFigureOut">
              <a:rPr lang="en-US" altLang="en-US"/>
              <a:pPr/>
              <a:t>12/22/2014</a:t>
            </a:fld>
            <a:endParaRPr lang="en-CA" altLang="en-US"/>
          </a:p>
        </p:txBody>
      </p:sp>
      <p:sp>
        <p:nvSpPr>
          <p:cNvPr id="3" name="Footer Placeholder 9"/>
          <p:cNvSpPr>
            <a:spLocks noGrp="1"/>
          </p:cNvSpPr>
          <p:nvPr>
            <p:ph type="ftr" sz="quarter" idx="11"/>
          </p:nvPr>
        </p:nvSpPr>
        <p:spPr/>
        <p:txBody>
          <a:bodyPr/>
          <a:lstStyle>
            <a:lvl1pPr>
              <a:defRPr/>
            </a:lvl1pPr>
          </a:lstStyle>
          <a:p>
            <a:pPr>
              <a:defRPr/>
            </a:pPr>
            <a:endParaRPr lang="en-CA"/>
          </a:p>
        </p:txBody>
      </p:sp>
      <p:sp>
        <p:nvSpPr>
          <p:cNvPr id="4" name="Slide Number Placeholder 21"/>
          <p:cNvSpPr>
            <a:spLocks noGrp="1"/>
          </p:cNvSpPr>
          <p:nvPr>
            <p:ph type="sldNum" sz="quarter" idx="12"/>
          </p:nvPr>
        </p:nvSpPr>
        <p:spPr/>
        <p:txBody>
          <a:bodyPr/>
          <a:lstStyle>
            <a:lvl1pPr>
              <a:defRPr/>
            </a:lvl1pPr>
          </a:lstStyle>
          <a:p>
            <a:fld id="{AA671C90-0515-4375-B240-C3AC268FF154}" type="slidenum">
              <a:rPr lang="en-CA" altLang="en-US"/>
              <a:pPr/>
              <a:t>‹#›</a:t>
            </a:fld>
            <a:endParaRPr lang="en-CA" altLang="en-US"/>
          </a:p>
        </p:txBody>
      </p:sp>
    </p:spTree>
    <p:extLst>
      <p:ext uri="{BB962C8B-B14F-4D97-AF65-F5344CB8AC3E}">
        <p14:creationId xmlns:p14="http://schemas.microsoft.com/office/powerpoint/2010/main" val="397279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60E4347F-7409-4797-A11A-FF9511E6A914}" type="datetimeFigureOut">
              <a:rPr lang="en-US" altLang="en-US"/>
              <a:pPr/>
              <a:t>12/22/2014</a:t>
            </a:fld>
            <a:endParaRPr lang="en-CA" altLang="en-US"/>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fld id="{42D4ED1D-22AE-4F0D-B793-6BE322ADBB0A}" type="slidenum">
              <a:rPr lang="en-CA" altLang="en-US"/>
              <a:pPr/>
              <a:t>‹#›</a:t>
            </a:fld>
            <a:endParaRPr lang="en-CA" altLang="en-US"/>
          </a:p>
        </p:txBody>
      </p:sp>
    </p:spTree>
    <p:extLst>
      <p:ext uri="{BB962C8B-B14F-4D97-AF65-F5344CB8AC3E}">
        <p14:creationId xmlns:p14="http://schemas.microsoft.com/office/powerpoint/2010/main" val="331920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E7747">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F549076-7185-4A24-B9C5-59B3B1C9AB4C}" type="datetimeFigureOut">
              <a:rPr lang="en-US" altLang="en-US"/>
              <a:pPr/>
              <a:t>12/22/2014</a:t>
            </a:fld>
            <a:endParaRPr lang="en-CA" altLang="en-US"/>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fld id="{5E63F8CE-90C3-41D3-AFD0-B252C72ADB54}" type="slidenum">
              <a:rPr lang="en-CA" altLang="en-US"/>
              <a:pPr/>
              <a:t>‹#›</a:t>
            </a:fld>
            <a:endParaRPr lang="en-CA" altLang="en-US"/>
          </a:p>
        </p:txBody>
      </p:sp>
    </p:spTree>
    <p:extLst>
      <p:ext uri="{BB962C8B-B14F-4D97-AF65-F5344CB8AC3E}">
        <p14:creationId xmlns:p14="http://schemas.microsoft.com/office/powerpoint/2010/main" val="190796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fld id="{4E784B75-32B0-4C69-8259-39D9132847A1}" type="datetimeFigureOut">
              <a:rPr lang="en-US" altLang="en-US"/>
              <a:pPr/>
              <a:t>12/22/2014</a:t>
            </a:fld>
            <a:endParaRPr lang="en-CA" altLang="en-US"/>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fld id="{9760F25A-F087-4E84-9AA8-37F6754D8999}" type="slidenum">
              <a:rPr lang="en-CA" altLang="en-US"/>
              <a:pPr/>
              <a:t>‹#›</a:t>
            </a:fld>
            <a:endParaRPr lang="en-CA" altLang="en-US"/>
          </a:p>
        </p:txBody>
      </p:sp>
    </p:spTree>
    <p:extLst>
      <p:ext uri="{BB962C8B-B14F-4D97-AF65-F5344CB8AC3E}">
        <p14:creationId xmlns:p14="http://schemas.microsoft.com/office/powerpoint/2010/main" val="384820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9D1FBCA-F1B3-4B07-9659-40FC631DCBED}" type="datetimeFigureOut">
              <a:rPr lang="en-US" altLang="en-US"/>
              <a:pPr/>
              <a:t>12/22/2014</a:t>
            </a:fld>
            <a:endParaRPr lang="en-CA" altLang="en-US"/>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fld id="{6799958C-1D40-4D25-BDE0-1DF9587A55B6}" type="slidenum">
              <a:rPr lang="en-CA" altLang="en-US"/>
              <a:pPr/>
              <a:t>‹#›</a:t>
            </a:fld>
            <a:endParaRPr lang="en-CA" altLang="en-US"/>
          </a:p>
        </p:txBody>
      </p:sp>
    </p:spTree>
    <p:extLst>
      <p:ext uri="{BB962C8B-B14F-4D97-AF65-F5344CB8AC3E}">
        <p14:creationId xmlns:p14="http://schemas.microsoft.com/office/powerpoint/2010/main" val="90240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fld id="{E0A4922D-D74A-454C-93DF-671CCF212676}" type="datetimeFigureOut">
              <a:rPr lang="en-US" altLang="en-US"/>
              <a:pPr/>
              <a:t>12/22/2014</a:t>
            </a:fld>
            <a:endParaRPr lang="en-CA" altLang="en-US"/>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fld id="{37323CA8-1FD2-462D-8CAE-45E016F1B0E1}" type="slidenum">
              <a:rPr lang="en-CA" altLang="en-US"/>
              <a:pPr/>
              <a:t>‹#›</a:t>
            </a:fld>
            <a:endParaRPr lang="en-CA" altLang="en-US"/>
          </a:p>
        </p:txBody>
      </p:sp>
    </p:spTree>
    <p:extLst>
      <p:ext uri="{BB962C8B-B14F-4D97-AF65-F5344CB8AC3E}">
        <p14:creationId xmlns:p14="http://schemas.microsoft.com/office/powerpoint/2010/main" val="266663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E7747">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4" name="Date Placeholder 1"/>
          <p:cNvSpPr>
            <a:spLocks noGrp="1"/>
          </p:cNvSpPr>
          <p:nvPr>
            <p:ph type="dt" sz="half" idx="10"/>
          </p:nvPr>
        </p:nvSpPr>
        <p:spPr/>
        <p:txBody>
          <a:bodyPr/>
          <a:lstStyle>
            <a:lvl1pPr>
              <a:defRPr/>
            </a:lvl1pPr>
          </a:lstStyle>
          <a:p>
            <a:fld id="{400425E4-6090-420F-9470-7E7857AE4741}" type="datetimeFigureOut">
              <a:rPr lang="en-US" altLang="en-US"/>
              <a:pPr/>
              <a:t>12/22/2014</a:t>
            </a:fld>
            <a:endParaRPr lang="en-CA" altLang="en-US"/>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fld id="{C417002B-A052-4A70-885F-881D9409ECE6}" type="slidenum">
              <a:rPr lang="en-CA" altLang="en-US"/>
              <a:pPr/>
              <a:t>‹#›</a:t>
            </a:fld>
            <a:endParaRPr lang="en-CA" altLang="en-US"/>
          </a:p>
        </p:txBody>
      </p:sp>
    </p:spTree>
    <p:extLst>
      <p:ext uri="{BB962C8B-B14F-4D97-AF65-F5344CB8AC3E}">
        <p14:creationId xmlns:p14="http://schemas.microsoft.com/office/powerpoint/2010/main" val="406241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02191DB-787D-47EE-B25A-FBAE23231C62}" type="datetimeFigureOut">
              <a:rPr lang="en-US" altLang="en-US"/>
              <a:pPr/>
              <a:t>12/22/2014</a:t>
            </a:fld>
            <a:endParaRPr lang="en-CA" altLang="en-US"/>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fld id="{49808328-C46C-419E-BE99-BCED2AE8560A}" type="slidenum">
              <a:rPr lang="en-CA" altLang="en-US"/>
              <a:pPr/>
              <a:t>‹#›</a:t>
            </a:fld>
            <a:endParaRPr lang="en-CA" altLang="en-US"/>
          </a:p>
        </p:txBody>
      </p:sp>
    </p:spTree>
    <p:extLst>
      <p:ext uri="{BB962C8B-B14F-4D97-AF65-F5344CB8AC3E}">
        <p14:creationId xmlns:p14="http://schemas.microsoft.com/office/powerpoint/2010/main" val="55753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a typeface="+mn-ea"/>
            </a:endParaRPr>
          </a:p>
        </p:txBody>
      </p:sp>
      <p:sp>
        <p:nvSpPr>
          <p:cNvPr id="6" name="Flowchart: Process 5"/>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FFFF67">
                <a:alpha val="39999"/>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7" name="Flowchart: Process 6"/>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extLst/>
          </a:lstStyle>
          <a:p>
            <a:pPr algn="ctr" fontAlgn="auto">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CA638FBF-26DB-4CE1-AD39-CE8061CD0577}" type="datetimeFigureOut">
              <a:rPr lang="en-US" altLang="en-US"/>
              <a:pPr/>
              <a:t>12/22/2014</a:t>
            </a:fld>
            <a:endParaRPr lang="en-CA" altLang="en-US"/>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fld id="{4CD8F409-5691-470F-BE24-8FB1C7B91D2C}" type="slidenum">
              <a:rPr lang="en-CA" altLang="en-US"/>
              <a:pPr/>
              <a:t>‹#›</a:t>
            </a:fld>
            <a:endParaRPr lang="en-CA" altLang="en-US"/>
          </a:p>
        </p:txBody>
      </p:sp>
    </p:spTree>
    <p:extLst>
      <p:ext uri="{BB962C8B-B14F-4D97-AF65-F5344CB8AC3E}">
        <p14:creationId xmlns:p14="http://schemas.microsoft.com/office/powerpoint/2010/main" val="16262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a:spLocks noChangeArrowheads="1"/>
          </p:cNvSpPr>
          <p:nvPr/>
        </p:nvSpPr>
        <p:spPr bwMode="auto">
          <a:xfrm>
            <a:off x="168275" y="20638"/>
            <a:ext cx="1703388" cy="1703387"/>
          </a:xfrm>
          <a:prstGeom prst="ellipse">
            <a:avLst/>
          </a:prstGeom>
          <a:noFill/>
          <a:ln w="27305" cap="rnd">
            <a:solidFill>
              <a:srgbClr val="FFFFB1"/>
            </a:solidFill>
            <a:round/>
            <a:headEnd/>
            <a:tailEnd/>
          </a:ln>
          <a:effectLst>
            <a:outerShdw blurRad="25400" dist="25400" dir="5400000" algn="tl" rotWithShape="0">
              <a:srgbClr val="CEC060">
                <a:alpha val="84999"/>
              </a:srgbClr>
            </a:outerShdw>
          </a:effectLst>
          <a:extLst>
            <a:ext uri="{909E8E84-426E-40DD-AFC4-6F175D3DCCD1}">
              <a14:hiddenFill xmlns:a14="http://schemas.microsoft.com/office/drawing/2010/main">
                <a:solidFill>
                  <a:srgbClr val="FFFFFF"/>
                </a:solidFill>
              </a14:hiddenFill>
            </a:ext>
          </a:ex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E0CE4D"/>
                </a:solidFill>
                <a:latin typeface="Gill Sans MT" panose="020B0502020104020203" pitchFamily="34" charset="0"/>
              </a:defRPr>
            </a:lvl1pPr>
          </a:lstStyle>
          <a:p>
            <a:fld id="{23946CD6-49DB-4AFF-AB6E-EBC60DCEDF6E}" type="datetimeFigureOut">
              <a:rPr lang="en-US" altLang="en-US"/>
              <a:pPr/>
              <a:t>12/22/2014</a:t>
            </a:fld>
            <a:endParaRPr lang="en-CA" alt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E0CE4D"/>
                </a:solidFill>
                <a:latin typeface="Gill Sans MT" panose="020B0502020104020203" pitchFamily="34" charset="0"/>
              </a:defRPr>
            </a:lvl1pPr>
          </a:lstStyle>
          <a:p>
            <a:fld id="{F16CCD56-F533-4CC9-861C-3117882774F4}" type="slidenum">
              <a:rPr lang="en-CA" altLang="en-US"/>
              <a:pPr/>
              <a:t>‹#›</a:t>
            </a:fld>
            <a:endParaRPr lang="en-CA" altLang="en-US"/>
          </a:p>
        </p:txBody>
      </p:sp>
      <p:sp>
        <p:nvSpPr>
          <p:cNvPr id="15" name="Rectangle 14"/>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E7747">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899" r:id="rId1"/>
    <p:sldLayoutId id="2147483893" r:id="rId2"/>
    <p:sldLayoutId id="2147483900" r:id="rId3"/>
    <p:sldLayoutId id="2147483894" r:id="rId4"/>
    <p:sldLayoutId id="2147483901" r:id="rId5"/>
    <p:sldLayoutId id="2147483895" r:id="rId6"/>
    <p:sldLayoutId id="2147483902" r:id="rId7"/>
    <p:sldLayoutId id="2147483903" r:id="rId8"/>
    <p:sldLayoutId id="2147483904" r:id="rId9"/>
    <p:sldLayoutId id="2147483896" r:id="rId10"/>
    <p:sldLayoutId id="2147483897" r:id="rId11"/>
    <p:sldLayoutId id="2147483898"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S PGothic" panose="020B0600070205080204" pitchFamily="34" charset="-128"/>
          <a:cs typeface="+mj-cs"/>
        </a:defRPr>
      </a:lvl1pPr>
      <a:lvl2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defRPr>
      </a:lvl2pPr>
      <a:lvl3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defRPr>
      </a:lvl3pPr>
      <a:lvl4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defRPr>
      </a:lvl4pPr>
      <a:lvl5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anose="020B0600070205080204" pitchFamily="34" charset="-128"/>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S PGothic" panose="020B0600070205080204" pitchFamily="34"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echapps.net/interactives/pepperMoths.sw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1925" y="360363"/>
            <a:ext cx="7407275" cy="1471612"/>
          </a:xfrm>
        </p:spPr>
        <p:txBody>
          <a:bodyPr vert="horz" wrap="square" lIns="91440" tIns="45720" rIns="91440" bIns="45720" numCol="1" anchorCtr="0" compatLnSpc="1">
            <a:prstTxWarp prst="textNoShape">
              <a:avLst/>
            </a:prstTxWarp>
          </a:bodyPr>
          <a:lstStyle/>
          <a:p>
            <a:r>
              <a:rPr lang="en-CA" altLang="en-US" smtClean="0">
                <a:effectLst>
                  <a:outerShdw blurRad="38100" dist="38100" dir="2700000" algn="tl">
                    <a:srgbClr val="C0C0C0"/>
                  </a:outerShdw>
                </a:effectLst>
              </a:rPr>
              <a:t>New Unit: EVOLUTION</a:t>
            </a:r>
          </a:p>
        </p:txBody>
      </p:sp>
      <p:sp>
        <p:nvSpPr>
          <p:cNvPr id="5" name="Subtitle 4"/>
          <p:cNvSpPr>
            <a:spLocks noGrp="1"/>
          </p:cNvSpPr>
          <p:nvPr>
            <p:ph type="subTitle" idx="1"/>
          </p:nvPr>
        </p:nvSpPr>
        <p:spPr>
          <a:xfrm>
            <a:off x="1431925" y="1849438"/>
            <a:ext cx="7407275" cy="1752600"/>
          </a:xfrm>
        </p:spPr>
        <p:txBody>
          <a:bodyPr/>
          <a:lstStyle/>
          <a:p>
            <a:pPr>
              <a:defRPr/>
            </a:pPr>
            <a:endParaRPr lang="en-CA">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effectLst>
                  <a:outerShdw blurRad="38100" dist="38100" dir="2700000" algn="tl">
                    <a:srgbClr val="C0C0C0"/>
                  </a:outerShdw>
                </a:effectLst>
              </a:rPr>
              <a:t>History of Evolutionary Thought</a:t>
            </a:r>
          </a:p>
        </p:txBody>
      </p:sp>
      <p:sp>
        <p:nvSpPr>
          <p:cNvPr id="23554" name="Content Placeholder 2"/>
          <p:cNvSpPr>
            <a:spLocks noGrp="1"/>
          </p:cNvSpPr>
          <p:nvPr>
            <p:ph idx="1"/>
          </p:nvPr>
        </p:nvSpPr>
        <p:spPr/>
        <p:txBody>
          <a:bodyPr/>
          <a:lstStyle/>
          <a:p>
            <a:pPr eaLnBrk="1" hangingPunct="1"/>
            <a:r>
              <a:rPr lang="en-CA" altLang="en-US" smtClean="0"/>
              <a:t>1707-1788: </a:t>
            </a:r>
            <a:r>
              <a:rPr lang="en-CA" altLang="en-US" smtClean="0">
                <a:solidFill>
                  <a:schemeClr val="hlink"/>
                </a:solidFill>
              </a:rPr>
              <a:t>Buffon</a:t>
            </a:r>
            <a:r>
              <a:rPr lang="en-CA" altLang="en-US" smtClean="0"/>
              <a:t> that creation provided only a few small number of species that evolved through natural processes</a:t>
            </a:r>
          </a:p>
          <a:p>
            <a:pPr eaLnBrk="1" hangingPunct="1"/>
            <a:r>
              <a:rPr lang="en-CA" altLang="en-US" smtClean="0"/>
              <a:t>1807-1873: </a:t>
            </a:r>
            <a:r>
              <a:rPr lang="en-CA" altLang="en-US" smtClean="0">
                <a:solidFill>
                  <a:schemeClr val="hlink"/>
                </a:solidFill>
              </a:rPr>
              <a:t>Agassiz</a:t>
            </a:r>
            <a:r>
              <a:rPr lang="en-CA" altLang="en-US" smtClean="0"/>
              <a:t> thought that new creation arouse after each catastrophe</a:t>
            </a:r>
          </a:p>
          <a:p>
            <a:pPr eaLnBrk="1" hangingPunct="1"/>
            <a:r>
              <a:rPr lang="en-CA" altLang="en-US" smtClean="0"/>
              <a:t>1726-1797: </a:t>
            </a:r>
            <a:r>
              <a:rPr lang="en-CA" altLang="en-US" smtClean="0">
                <a:solidFill>
                  <a:schemeClr val="hlink"/>
                </a:solidFill>
              </a:rPr>
              <a:t>Hutton</a:t>
            </a:r>
            <a:r>
              <a:rPr lang="en-CA" altLang="en-US" smtClean="0"/>
              <a:t> Developed Uniformitarianism in which slow natural processes shape the Earth (eg. a small stream could carve a valley)</a:t>
            </a:r>
          </a:p>
          <a:p>
            <a:pPr eaLnBrk="1" hangingPunct="1"/>
            <a:endParaRPr lang="en-CA"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1331913" y="333375"/>
            <a:ext cx="7499350" cy="4800600"/>
          </a:xfrm>
        </p:spPr>
        <p:txBody>
          <a:bodyPr/>
          <a:lstStyle/>
          <a:p>
            <a:pPr eaLnBrk="1" hangingPunct="1"/>
            <a:r>
              <a:rPr lang="en-CA" altLang="en-US" smtClean="0"/>
              <a:t>1744-1829: </a:t>
            </a:r>
            <a:r>
              <a:rPr lang="en-CA" altLang="en-US" smtClean="0">
                <a:solidFill>
                  <a:schemeClr val="hlink"/>
                </a:solidFill>
              </a:rPr>
              <a:t>Lamarck</a:t>
            </a:r>
            <a:r>
              <a:rPr lang="en-CA" altLang="en-US" smtClean="0"/>
              <a:t> inheritance of acquired characteristics (eg. an organism passes on characteristics that it acquired over its life time)</a:t>
            </a:r>
          </a:p>
        </p:txBody>
      </p:sp>
      <p:pic>
        <p:nvPicPr>
          <p:cNvPr id="24578" name="Picture 4" descr="http://poegeyed.files.wordpress.com/2009/09/animal-picture-giraffe-ucum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089275"/>
            <a:ext cx="4716462"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www.answersingenesis.org/home/area/cfol/images/pangenesis-fig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1925"/>
            <a:ext cx="4875212"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5"/>
          <p:cNvSpPr>
            <a:spLocks noChangeArrowheads="1"/>
          </p:cNvSpPr>
          <p:nvPr/>
        </p:nvSpPr>
        <p:spPr bwMode="auto">
          <a:xfrm>
            <a:off x="5651500" y="981075"/>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spcBef>
                <a:spcPts val="550"/>
              </a:spcBef>
              <a:buClr>
                <a:schemeClr val="accent1"/>
              </a:buClr>
              <a:buFont typeface="Verdana" panose="020B0604030504040204" pitchFamily="34" charset="0"/>
              <a:buChar char="◦"/>
            </a:pPr>
            <a:r>
              <a:rPr lang="en-CA" altLang="en-US" sz="3200"/>
              <a:t>Giraffes got their long necks as a result of needing to stretch and reach trees for food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solidFill>
                  <a:srgbClr val="545E70"/>
                </a:solidFill>
                <a:effectLst>
                  <a:outerShdw blurRad="38100" dist="38100" dir="2700000" algn="tl">
                    <a:srgbClr val="C0C0C0"/>
                  </a:outerShdw>
                </a:effectLst>
              </a:rPr>
              <a:t>CHARLES DARWIN:</a:t>
            </a:r>
          </a:p>
        </p:txBody>
      </p:sp>
      <p:sp>
        <p:nvSpPr>
          <p:cNvPr id="26626" name="Content Placeholder 2"/>
          <p:cNvSpPr>
            <a:spLocks noGrp="1"/>
          </p:cNvSpPr>
          <p:nvPr>
            <p:ph idx="1"/>
          </p:nvPr>
        </p:nvSpPr>
        <p:spPr>
          <a:xfrm>
            <a:off x="1071563" y="2057400"/>
            <a:ext cx="5280025" cy="4800600"/>
          </a:xfrm>
        </p:spPr>
        <p:txBody>
          <a:bodyPr/>
          <a:lstStyle/>
          <a:p>
            <a:pPr eaLnBrk="1" hangingPunct="1">
              <a:lnSpc>
                <a:spcPct val="80000"/>
              </a:lnSpc>
              <a:buFont typeface="Wingdings 2" panose="05020102010507070707" pitchFamily="18" charset="2"/>
              <a:buNone/>
            </a:pPr>
            <a:r>
              <a:rPr lang="en-CA" altLang="en-US" sz="2200" b="1" smtClean="0"/>
              <a:t>   1809-1882:</a:t>
            </a:r>
          </a:p>
          <a:p>
            <a:pPr eaLnBrk="1" hangingPunct="1">
              <a:lnSpc>
                <a:spcPct val="80000"/>
              </a:lnSpc>
            </a:pPr>
            <a:r>
              <a:rPr lang="en-CA" altLang="en-US" sz="2200" b="1" smtClean="0">
                <a:solidFill>
                  <a:srgbClr val="B32C16"/>
                </a:solidFill>
              </a:rPr>
              <a:t>Charles Darwin</a:t>
            </a:r>
            <a:r>
              <a:rPr lang="en-CA" altLang="en-US" sz="2200" smtClean="0">
                <a:solidFill>
                  <a:srgbClr val="B32C16"/>
                </a:solidFill>
              </a:rPr>
              <a:t> </a:t>
            </a:r>
            <a:r>
              <a:rPr lang="en-CA" altLang="en-US" sz="2200" smtClean="0"/>
              <a:t>was born on February 12, 1809 in Shrewsbury, England. </a:t>
            </a:r>
          </a:p>
          <a:p>
            <a:pPr eaLnBrk="1" hangingPunct="1">
              <a:lnSpc>
                <a:spcPct val="80000"/>
              </a:lnSpc>
            </a:pPr>
            <a:r>
              <a:rPr lang="en-CA" altLang="en-US" sz="2200" smtClean="0"/>
              <a:t>He </a:t>
            </a:r>
            <a:r>
              <a:rPr lang="en-CA" altLang="en-US" sz="2200" smtClean="0">
                <a:solidFill>
                  <a:srgbClr val="B32C16"/>
                </a:solidFill>
              </a:rPr>
              <a:t>observed much variation in related or similar species of plants and animals that were geographically isolated from each other. </a:t>
            </a:r>
            <a:r>
              <a:rPr lang="en-CA" altLang="en-US" sz="2200" smtClean="0"/>
              <a:t>(Patterns in Diversity)</a:t>
            </a:r>
          </a:p>
          <a:p>
            <a:pPr eaLnBrk="1" hangingPunct="1">
              <a:lnSpc>
                <a:spcPct val="80000"/>
              </a:lnSpc>
            </a:pPr>
            <a:r>
              <a:rPr lang="en-CA" altLang="en-US" sz="2200" smtClean="0"/>
              <a:t>He basically sailed around the world and surveyed little known coastal areas</a:t>
            </a:r>
          </a:p>
          <a:p>
            <a:pPr eaLnBrk="1" hangingPunct="1">
              <a:lnSpc>
                <a:spcPct val="80000"/>
              </a:lnSpc>
            </a:pPr>
            <a:r>
              <a:rPr lang="en-CA" altLang="en-US" sz="2200" smtClean="0"/>
              <a:t>These observations were the basis for his ideas.</a:t>
            </a:r>
          </a:p>
          <a:p>
            <a:pPr eaLnBrk="1" hangingPunct="1">
              <a:lnSpc>
                <a:spcPct val="80000"/>
              </a:lnSpc>
              <a:buFont typeface="Wingdings 2" panose="05020102010507070707" pitchFamily="18" charset="2"/>
              <a:buNone/>
            </a:pPr>
            <a:r>
              <a:rPr lang="en-CA" altLang="en-US" sz="2200" smtClean="0"/>
              <a:t/>
            </a:r>
            <a:br>
              <a:rPr lang="en-CA" altLang="en-US" sz="2200" smtClean="0"/>
            </a:br>
            <a:r>
              <a:rPr lang="en-CA" altLang="en-US" sz="2200" smtClean="0"/>
              <a:t> </a:t>
            </a:r>
          </a:p>
        </p:txBody>
      </p:sp>
      <p:pic>
        <p:nvPicPr>
          <p:cNvPr id="26627" name="Picture 5" descr="http://reformedcovenanter.files.wordpress.com/2008/11/charles_darw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0"/>
            <a:ext cx="2800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solidFill>
                <a:schemeClr val="tx2">
                  <a:satMod val="130000"/>
                </a:schemeClr>
              </a:solidFill>
              <a:ea typeface="+mj-ea"/>
            </a:endParaRPr>
          </a:p>
        </p:txBody>
      </p:sp>
      <p:sp>
        <p:nvSpPr>
          <p:cNvPr id="27650" name="Content Placeholder 2"/>
          <p:cNvSpPr>
            <a:spLocks noGrp="1"/>
          </p:cNvSpPr>
          <p:nvPr>
            <p:ph idx="1"/>
          </p:nvPr>
        </p:nvSpPr>
        <p:spPr/>
        <p:txBody>
          <a:bodyPr/>
          <a:lstStyle/>
          <a:p>
            <a:pPr eaLnBrk="1" hangingPunct="1">
              <a:lnSpc>
                <a:spcPct val="90000"/>
              </a:lnSpc>
            </a:pPr>
            <a:r>
              <a:rPr lang="en-CA" altLang="en-US" sz="2700" smtClean="0"/>
              <a:t>Contrary to popular belief, Darwin was not the first person to describe the concept of </a:t>
            </a:r>
            <a:r>
              <a:rPr lang="en-CA" altLang="en-US" sz="2700" b="1" smtClean="0"/>
              <a:t>evolution</a:t>
            </a:r>
            <a:r>
              <a:rPr lang="en-CA" altLang="en-US" sz="2700" smtClean="0"/>
              <a:t>, but he was the one who gave it its driving force.</a:t>
            </a:r>
            <a:br>
              <a:rPr lang="en-CA" altLang="en-US" sz="2700" smtClean="0"/>
            </a:br>
            <a:endParaRPr lang="en-CA" altLang="en-US" sz="2700" smtClean="0"/>
          </a:p>
          <a:p>
            <a:pPr eaLnBrk="1" hangingPunct="1">
              <a:lnSpc>
                <a:spcPct val="90000"/>
              </a:lnSpc>
            </a:pPr>
            <a:r>
              <a:rPr lang="en-CA" altLang="en-US" sz="2700" b="1" smtClean="0"/>
              <a:t>“I have called this principle, by which </a:t>
            </a:r>
            <a:br>
              <a:rPr lang="en-CA" altLang="en-US" sz="2700" b="1" smtClean="0"/>
            </a:br>
            <a:r>
              <a:rPr lang="en-CA" altLang="en-US" sz="2700" b="1" smtClean="0"/>
              <a:t>each slight variation, if useful, is preserved, by the term Natural Selection.”</a:t>
            </a:r>
            <a:endParaRPr lang="en-CA" altLang="ja-JP" sz="2700" smtClean="0"/>
          </a:p>
          <a:p>
            <a:pPr eaLnBrk="1" hangingPunct="1">
              <a:lnSpc>
                <a:spcPct val="90000"/>
              </a:lnSpc>
              <a:buFont typeface="Wingdings 2" panose="05020102010507070707" pitchFamily="18" charset="2"/>
              <a:buNone/>
            </a:pPr>
            <a:r>
              <a:rPr lang="en-CA" altLang="en-US" sz="2700" smtClean="0"/>
              <a:t>	—Charles Darwin from "The Origin of Species“, 1859 </a:t>
            </a:r>
          </a:p>
          <a:p>
            <a:pPr eaLnBrk="1" hangingPunct="1">
              <a:lnSpc>
                <a:spcPct val="90000"/>
              </a:lnSpc>
              <a:buFont typeface="Wingdings 2" panose="05020102010507070707" pitchFamily="18" charset="2"/>
              <a:buNone/>
            </a:pPr>
            <a:r>
              <a:rPr lang="en-CA" altLang="en-US" sz="2700" smtClean="0"/>
              <a:t> </a:t>
            </a:r>
            <a:br>
              <a:rPr lang="en-CA" altLang="en-US" sz="2700" smtClean="0"/>
            </a:br>
            <a:r>
              <a:rPr lang="en-CA" altLang="en-US" sz="27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effectLst>
                  <a:outerShdw blurRad="38100" dist="38100" dir="2700000" algn="tl">
                    <a:srgbClr val="C0C0C0"/>
                  </a:outerShdw>
                </a:effectLst>
              </a:rPr>
              <a:t>Darwin develops his Theory:</a:t>
            </a:r>
          </a:p>
        </p:txBody>
      </p:sp>
      <p:sp>
        <p:nvSpPr>
          <p:cNvPr id="28674" name="Content Placeholder 2"/>
          <p:cNvSpPr>
            <a:spLocks noGrp="1"/>
          </p:cNvSpPr>
          <p:nvPr>
            <p:ph idx="1"/>
          </p:nvPr>
        </p:nvSpPr>
        <p:spPr/>
        <p:txBody>
          <a:bodyPr/>
          <a:lstStyle/>
          <a:p>
            <a:pPr eaLnBrk="1" hangingPunct="1"/>
            <a:r>
              <a:rPr lang="en-CA" altLang="en-US" u="sng" smtClean="0">
                <a:solidFill>
                  <a:srgbClr val="B32C16"/>
                </a:solidFill>
              </a:rPr>
              <a:t>Natural Selection: </a:t>
            </a:r>
            <a:r>
              <a:rPr lang="en-CA" altLang="en-US" smtClean="0">
                <a:solidFill>
                  <a:srgbClr val="B32C16"/>
                </a:solidFill>
              </a:rPr>
              <a:t>the process by which certain heritable traits, those that make it more likely for an organism to survive and successfully reproduce—become more common in a population over successive generations. It is a key mechanism of evolution!</a:t>
            </a:r>
          </a:p>
        </p:txBody>
      </p:sp>
      <p:sp>
        <p:nvSpPr>
          <p:cNvPr id="28675" name="Text Box 5"/>
          <p:cNvSpPr txBox="1">
            <a:spLocks noChangeArrowheads="1"/>
          </p:cNvSpPr>
          <p:nvPr/>
        </p:nvSpPr>
        <p:spPr bwMode="auto">
          <a:xfrm>
            <a:off x="2339975" y="5516563"/>
            <a:ext cx="532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i="1">
                <a:solidFill>
                  <a:schemeClr val="hlink"/>
                </a:solidFill>
              </a:rPr>
              <a:t>We will look at some example cases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solidFill>
                  <a:srgbClr val="545E70"/>
                </a:solidFill>
                <a:effectLst>
                  <a:outerShdw blurRad="38100" dist="38100" dir="2700000" algn="tl">
                    <a:srgbClr val="C0C0C0"/>
                  </a:outerShdw>
                </a:effectLst>
              </a:rPr>
              <a:t>Pepper moth lab simulation</a:t>
            </a:r>
          </a:p>
        </p:txBody>
      </p:sp>
      <p:sp>
        <p:nvSpPr>
          <p:cNvPr id="29698" name="Content Placeholder 2"/>
          <p:cNvSpPr>
            <a:spLocks noGrp="1"/>
          </p:cNvSpPr>
          <p:nvPr>
            <p:ph idx="1"/>
          </p:nvPr>
        </p:nvSpPr>
        <p:spPr/>
        <p:txBody>
          <a:bodyPr/>
          <a:lstStyle/>
          <a:p>
            <a:pPr eaLnBrk="1" hangingPunct="1"/>
            <a:r>
              <a:rPr lang="en-CA" altLang="en-US" smtClean="0">
                <a:hlinkClick r:id="rId2"/>
              </a:rPr>
              <a:t>http://www.techapps.net/interactives/pepperMoths.swf</a:t>
            </a:r>
            <a:endParaRPr lang="en-CA" altLang="en-US" smtClean="0"/>
          </a:p>
          <a:p>
            <a:pPr eaLnBrk="1" hangingPunct="1">
              <a:buFont typeface="Wingdings 2" panose="05020102010507070707" pitchFamily="18" charset="2"/>
              <a:buNone/>
            </a:pPr>
            <a:endParaRPr lang="en-CA" altLang="en-US" smtClean="0"/>
          </a:p>
        </p:txBody>
      </p:sp>
      <p:pic>
        <p:nvPicPr>
          <p:cNvPr id="29699" name="Picture 9" descr="885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2643188"/>
            <a:ext cx="468153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CA" altLang="en-US" smtClean="0">
                <a:effectLst>
                  <a:outerShdw blurRad="38100" dist="38100" dir="2700000" algn="tl">
                    <a:srgbClr val="C0C0C0"/>
                  </a:outerShdw>
                </a:effectLst>
              </a:rPr>
              <a:t>HOMEWORK</a:t>
            </a:r>
          </a:p>
        </p:txBody>
      </p:sp>
      <p:sp>
        <p:nvSpPr>
          <p:cNvPr id="30722" name="Content Placeholder 2"/>
          <p:cNvSpPr>
            <a:spLocks noGrp="1"/>
          </p:cNvSpPr>
          <p:nvPr>
            <p:ph idx="1"/>
          </p:nvPr>
        </p:nvSpPr>
        <p:spPr/>
        <p:txBody>
          <a:bodyPr/>
          <a:lstStyle/>
          <a:p>
            <a:r>
              <a:rPr lang="en-CA" altLang="en-US" smtClean="0"/>
              <a:t>READ p. 296-302</a:t>
            </a:r>
          </a:p>
          <a:p>
            <a:r>
              <a:rPr lang="en-CA" altLang="en-US" smtClean="0"/>
              <a:t>Do p. 299 #1, 3, 5, 6</a:t>
            </a:r>
          </a:p>
          <a:p>
            <a:r>
              <a:rPr lang="en-CA" altLang="en-US" smtClean="0"/>
              <a:t>Word Wall Define: Extint</a:t>
            </a:r>
          </a:p>
          <a:p>
            <a:r>
              <a:rPr lang="en-CA" altLang="en-US" smtClean="0"/>
              <a:t>Adaptation</a:t>
            </a:r>
          </a:p>
          <a:p>
            <a:r>
              <a:rPr lang="en-CA" altLang="en-US" smtClean="0"/>
              <a:t>Mimicry</a:t>
            </a:r>
          </a:p>
          <a:p>
            <a:r>
              <a:rPr lang="en-CA" altLang="en-US" smtClean="0"/>
              <a:t>Variations</a:t>
            </a:r>
          </a:p>
          <a:p>
            <a:r>
              <a:rPr lang="en-CA" altLang="en-US" smtClean="0"/>
              <a:t>Mutations</a:t>
            </a:r>
          </a:p>
          <a:p>
            <a:r>
              <a:rPr lang="en-CA" altLang="en-US" smtClean="0"/>
              <a:t>Selective advantage</a:t>
            </a:r>
          </a:p>
          <a:p>
            <a:endParaRPr lang="en-CA"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CA">
              <a:ea typeface="+mj-ea"/>
            </a:endParaRPr>
          </a:p>
        </p:txBody>
      </p:sp>
      <p:pic>
        <p:nvPicPr>
          <p:cNvPr id="15362" name="Content Placeholder 3" descr="1-homer evolution.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57313"/>
            <a:ext cx="8856663" cy="392906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CA">
              <a:ea typeface="+mj-ea"/>
            </a:endParaRPr>
          </a:p>
        </p:txBody>
      </p:sp>
      <p:sp>
        <p:nvSpPr>
          <p:cNvPr id="16386" name="Content Placeholder 2"/>
          <p:cNvSpPr>
            <a:spLocks noGrp="1"/>
          </p:cNvSpPr>
          <p:nvPr>
            <p:ph idx="1"/>
          </p:nvPr>
        </p:nvSpPr>
        <p:spPr/>
        <p:txBody>
          <a:bodyPr/>
          <a:lstStyle/>
          <a:p>
            <a:endParaRPr lang="en-CA" altLang="en-US" smtClean="0"/>
          </a:p>
        </p:txBody>
      </p:sp>
      <p:pic>
        <p:nvPicPr>
          <p:cNvPr id="16387" name="Picture 2" descr="http://daily.swarthmore.edu/static/uploads/by_date/2009/02/19/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0"/>
            <a:ext cx="85725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CA">
              <a:ea typeface="+mj-ea"/>
            </a:endParaRPr>
          </a:p>
        </p:txBody>
      </p:sp>
      <p:sp>
        <p:nvSpPr>
          <p:cNvPr id="17410" name="Content Placeholder 2"/>
          <p:cNvSpPr>
            <a:spLocks noGrp="1"/>
          </p:cNvSpPr>
          <p:nvPr>
            <p:ph idx="1"/>
          </p:nvPr>
        </p:nvSpPr>
        <p:spPr/>
        <p:txBody>
          <a:bodyPr/>
          <a:lstStyle/>
          <a:p>
            <a:endParaRPr lang="en-CA" altLang="en-US" smtClean="0"/>
          </a:p>
        </p:txBody>
      </p:sp>
      <p:pic>
        <p:nvPicPr>
          <p:cNvPr id="17411" name="Picture 2" descr="http://www.ignitionjournal.com/wp-content/uploads/2012/09/evolution_of_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88042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CA">
              <a:ea typeface="+mj-ea"/>
            </a:endParaRPr>
          </a:p>
        </p:txBody>
      </p:sp>
      <p:sp>
        <p:nvSpPr>
          <p:cNvPr id="18434" name="Content Placeholder 2"/>
          <p:cNvSpPr>
            <a:spLocks noGrp="1"/>
          </p:cNvSpPr>
          <p:nvPr>
            <p:ph idx="1"/>
          </p:nvPr>
        </p:nvSpPr>
        <p:spPr/>
        <p:txBody>
          <a:bodyPr/>
          <a:lstStyle/>
          <a:p>
            <a:endParaRPr lang="en-CA" altLang="en-US" smtClean="0"/>
          </a:p>
        </p:txBody>
      </p:sp>
      <p:pic>
        <p:nvPicPr>
          <p:cNvPr id="18435" name="Picture 2" descr="http://paleocafe.publicawarenessmedia.info/wp-content/blogs.dir/3/files/2012/08/Evolution-Go-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500063"/>
            <a:ext cx="753268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57188"/>
            <a:ext cx="7772400" cy="1000125"/>
          </a:xfrm>
        </p:spPr>
        <p:txBody>
          <a:bodyPr vert="horz" wrap="square" lIns="91440" tIns="45720" rIns="91440" bIns="45720" numCol="1" anchorCtr="0" compatLnSpc="1">
            <a:prstTxWarp prst="textNoShape">
              <a:avLst/>
            </a:prstTxWarp>
            <a:noAutofit/>
          </a:bodyPr>
          <a:lstStyle/>
          <a:p>
            <a:pPr eaLnBrk="1" hangingPunct="1"/>
            <a:r>
              <a:rPr lang="en-CA" altLang="en-US" sz="8800" smtClean="0">
                <a:solidFill>
                  <a:srgbClr val="545E70"/>
                </a:solidFill>
                <a:effectLst>
                  <a:outerShdw blurRad="38100" dist="38100" dir="2700000" algn="tl">
                    <a:srgbClr val="C0C0C0"/>
                  </a:outerShdw>
                </a:effectLst>
              </a:rPr>
              <a:t>EVOLUTION</a:t>
            </a:r>
          </a:p>
        </p:txBody>
      </p:sp>
      <p:sp>
        <p:nvSpPr>
          <p:cNvPr id="19458" name="Content Placeholder 2"/>
          <p:cNvSpPr txBox="1">
            <a:spLocks/>
          </p:cNvSpPr>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365125" indent="-28257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
                <a:schemeClr val="accent1"/>
              </a:buClr>
              <a:buSzPct val="80000"/>
              <a:buFont typeface="Wingdings 2" panose="05020102010507070707" pitchFamily="18" charset="2"/>
              <a:buChar char=""/>
            </a:pPr>
            <a:r>
              <a:rPr lang="en-CA" altLang="en-US" sz="3600" b="1">
                <a:solidFill>
                  <a:srgbClr val="2C3340"/>
                </a:solidFill>
                <a:latin typeface="Gill Sans MT" panose="020B0502020104020203" pitchFamily="34" charset="0"/>
              </a:rPr>
              <a:t>Evolution</a:t>
            </a:r>
            <a:r>
              <a:rPr lang="en-CA" altLang="en-US" sz="3600">
                <a:solidFill>
                  <a:srgbClr val="2C3340"/>
                </a:solidFill>
                <a:latin typeface="Gill Sans MT" panose="020B0502020104020203" pitchFamily="34" charset="0"/>
              </a:rPr>
              <a:t> is not a belief system. It is a scientific concept. It has no role in defining religion or religious beliefs</a:t>
            </a:r>
          </a:p>
          <a:p>
            <a:pPr eaLnBrk="1" hangingPunct="1">
              <a:spcBef>
                <a:spcPts val="600"/>
              </a:spcBef>
              <a:buClr>
                <a:schemeClr val="accent1"/>
              </a:buClr>
              <a:buSzPct val="80000"/>
              <a:buFont typeface="Wingdings 2" panose="05020102010507070707" pitchFamily="18" charset="2"/>
              <a:buNone/>
            </a:pPr>
            <a:r>
              <a:rPr lang="en-CA" altLang="en-US" sz="3600">
                <a:solidFill>
                  <a:srgbClr val="2C3340"/>
                </a:solidFill>
                <a:latin typeface="Gill Sans MT" panose="020B0502020104020203" pitchFamily="34" charset="0"/>
              </a:rPr>
              <a:t> </a:t>
            </a:r>
          </a:p>
          <a:p>
            <a:pPr eaLnBrk="1" hangingPunct="1">
              <a:spcBef>
                <a:spcPts val="600"/>
              </a:spcBef>
              <a:buClr>
                <a:schemeClr val="accent1"/>
              </a:buClr>
              <a:buSzPct val="80000"/>
              <a:buFont typeface="Wingdings 2" panose="05020102010507070707" pitchFamily="18" charset="2"/>
              <a:buChar char=""/>
            </a:pPr>
            <a:r>
              <a:rPr lang="en-CA" altLang="en-US" sz="3600" b="1">
                <a:solidFill>
                  <a:srgbClr val="2C3340"/>
                </a:solidFill>
                <a:latin typeface="Gill Sans MT" panose="020B0502020104020203" pitchFamily="34" charset="0"/>
              </a:rPr>
              <a:t>Evolution</a:t>
            </a:r>
            <a:r>
              <a:rPr lang="en-CA" altLang="en-US" sz="3600">
                <a:solidFill>
                  <a:srgbClr val="2C3340"/>
                </a:solidFill>
                <a:latin typeface="Gill Sans MT" panose="020B0502020104020203" pitchFamily="34" charset="0"/>
              </a:rPr>
              <a:t> is a theory</a:t>
            </a:r>
          </a:p>
          <a:p>
            <a:pPr eaLnBrk="1" hangingPunct="1">
              <a:spcBef>
                <a:spcPts val="600"/>
              </a:spcBef>
              <a:buClr>
                <a:schemeClr val="accent1"/>
              </a:buClr>
              <a:buSzPct val="80000"/>
            </a:pPr>
            <a:r>
              <a:rPr lang="en-CA" altLang="en-US" sz="2600">
                <a:solidFill>
                  <a:srgbClr val="2C3340"/>
                </a:solidFill>
                <a:latin typeface="Gill Sans MT" panose="020B0502020104020203" pitchFamily="34" charset="0"/>
              </a:rPr>
              <a:t/>
            </a:r>
            <a:br>
              <a:rPr lang="en-CA" altLang="en-US" sz="2600">
                <a:solidFill>
                  <a:srgbClr val="2C3340"/>
                </a:solidFill>
                <a:latin typeface="Gill Sans MT" panose="020B0502020104020203" pitchFamily="34" charset="0"/>
              </a:rPr>
            </a:br>
            <a:r>
              <a:rPr lang="en-CA" altLang="en-US" sz="2600">
                <a:solidFill>
                  <a:srgbClr val="2C3340"/>
                </a:solidFill>
                <a:latin typeface="Gill Sans MT" panose="020B0502020104020203" pitchFamily="34" charset="0"/>
              </a:rPr>
              <a:t> </a:t>
            </a:r>
            <a:br>
              <a:rPr lang="en-CA" altLang="en-US" sz="2600">
                <a:solidFill>
                  <a:srgbClr val="2C3340"/>
                </a:solidFill>
                <a:latin typeface="Gill Sans MT" panose="020B0502020104020203" pitchFamily="34" charset="0"/>
              </a:rPr>
            </a:br>
            <a:endParaRPr lang="en-CA" altLang="en-US" sz="2600">
              <a:solidFill>
                <a:srgbClr val="2C3340"/>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solidFill>
                  <a:srgbClr val="545E70"/>
                </a:solidFill>
                <a:effectLst>
                  <a:outerShdw blurRad="38100" dist="38100" dir="2700000" algn="tl">
                    <a:srgbClr val="C0C0C0"/>
                  </a:outerShdw>
                </a:effectLst>
              </a:rPr>
              <a:t>How Evolution is Defined</a:t>
            </a:r>
          </a:p>
        </p:txBody>
      </p:sp>
      <p:sp>
        <p:nvSpPr>
          <p:cNvPr id="20482" name="Content Placeholder 2"/>
          <p:cNvSpPr>
            <a:spLocks noGrp="1"/>
          </p:cNvSpPr>
          <p:nvPr>
            <p:ph idx="1"/>
          </p:nvPr>
        </p:nvSpPr>
        <p:spPr>
          <a:xfrm>
            <a:off x="1428750" y="1428750"/>
            <a:ext cx="7499350" cy="4800600"/>
          </a:xfrm>
        </p:spPr>
        <p:txBody>
          <a:bodyPr/>
          <a:lstStyle/>
          <a:p>
            <a:pPr eaLnBrk="1" hangingPunct="1">
              <a:lnSpc>
                <a:spcPct val="80000"/>
              </a:lnSpc>
            </a:pPr>
            <a:r>
              <a:rPr lang="en-CA" altLang="en-US" sz="2400" smtClean="0"/>
              <a:t>“</a:t>
            </a:r>
            <a:r>
              <a:rPr lang="en-CA" altLang="ja-JP" sz="2400" b="1" smtClean="0"/>
              <a:t>Evolution</a:t>
            </a:r>
            <a:r>
              <a:rPr lang="en-CA" altLang="ja-JP" sz="2400" smtClean="0"/>
              <a:t>: The gradual process by which the present diversity of plant and animal life arose from the earliest and most primitive organisms, which is believed to have been continuing for the past 3000 million years."  </a:t>
            </a:r>
            <a:br>
              <a:rPr lang="en-CA" altLang="ja-JP" sz="2400" smtClean="0"/>
            </a:br>
            <a:r>
              <a:rPr lang="en-CA" altLang="ja-JP" sz="2400" i="1" smtClean="0"/>
              <a:t>-Oxford Concise Science Dictionary </a:t>
            </a:r>
            <a:br>
              <a:rPr lang="en-CA" altLang="ja-JP" sz="2400" i="1" smtClean="0"/>
            </a:br>
            <a:endParaRPr lang="en-CA" altLang="ja-JP" sz="2400" i="1" smtClean="0"/>
          </a:p>
          <a:p>
            <a:pPr eaLnBrk="1" hangingPunct="1">
              <a:lnSpc>
                <a:spcPct val="80000"/>
              </a:lnSpc>
            </a:pPr>
            <a:r>
              <a:rPr lang="en-CA" altLang="en-US" sz="2400" smtClean="0"/>
              <a:t>"</a:t>
            </a:r>
            <a:r>
              <a:rPr lang="en-CA" altLang="en-US" sz="2400" b="1" smtClean="0"/>
              <a:t>evolution</a:t>
            </a:r>
            <a:r>
              <a:rPr lang="en-CA" altLang="en-US" sz="2400" smtClean="0"/>
              <a:t>: ...the development of a species, organism, or organ from its original or primitive state to its present or specialized state; phylogeny or ontogeny" </a:t>
            </a:r>
          </a:p>
          <a:p>
            <a:pPr eaLnBrk="1" hangingPunct="1">
              <a:lnSpc>
                <a:spcPct val="80000"/>
              </a:lnSpc>
              <a:buFont typeface="Wingdings 2" panose="05020102010507070707" pitchFamily="18" charset="2"/>
              <a:buNone/>
            </a:pPr>
            <a:r>
              <a:rPr lang="en-CA" altLang="en-US" sz="2400" i="1" smtClean="0"/>
              <a:t>	- Webster's </a:t>
            </a:r>
            <a:r>
              <a:rPr lang="en-CA" altLang="en-US" sz="2400" smtClean="0"/>
              <a:t> </a:t>
            </a:r>
            <a:br>
              <a:rPr lang="en-CA" altLang="en-US" sz="2400" smtClean="0"/>
            </a:br>
            <a:endParaRPr lang="en-CA" altLang="en-US" sz="2400" smtClean="0"/>
          </a:p>
          <a:p>
            <a:pPr eaLnBrk="1" hangingPunct="1">
              <a:lnSpc>
                <a:spcPct val="80000"/>
              </a:lnSpc>
            </a:pPr>
            <a:r>
              <a:rPr lang="en-CA" altLang="en-US" sz="2400" smtClean="0"/>
              <a:t>"</a:t>
            </a:r>
            <a:r>
              <a:rPr lang="en-CA" altLang="en-US" sz="2400" b="1" smtClean="0"/>
              <a:t>evolution</a:t>
            </a:r>
            <a:r>
              <a:rPr lang="en-CA" altLang="en-US" sz="2400" smtClean="0"/>
              <a:t>: ...the doctrine according to which higher forms of life have gradually arisen out of lower."  </a:t>
            </a:r>
            <a:br>
              <a:rPr lang="en-CA" altLang="en-US" sz="2400" smtClean="0"/>
            </a:br>
            <a:r>
              <a:rPr lang="en-CA" altLang="en-US" sz="2400" i="1" smtClean="0"/>
              <a:t>- Chambers</a:t>
            </a:r>
            <a:r>
              <a:rPr lang="en-CA" altLang="en-US" sz="2200" i="1" smtClean="0"/>
              <a:t> </a:t>
            </a:r>
          </a:p>
          <a:p>
            <a:pPr eaLnBrk="1" hangingPunct="1">
              <a:lnSpc>
                <a:spcPct val="80000"/>
              </a:lnSpc>
            </a:pPr>
            <a:endParaRPr lang="en-CA" altLang="en-US" sz="2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z="3500" smtClean="0">
                <a:solidFill>
                  <a:srgbClr val="545E70"/>
                </a:solidFill>
                <a:effectLst>
                  <a:outerShdw blurRad="38100" dist="38100" dir="2700000" algn="tl">
                    <a:srgbClr val="C0C0C0"/>
                  </a:outerShdw>
                </a:effectLst>
              </a:rPr>
              <a:t>The definition I like and one that is basic!!</a:t>
            </a:r>
          </a:p>
        </p:txBody>
      </p:sp>
      <p:sp>
        <p:nvSpPr>
          <p:cNvPr id="21506" name="Content Placeholder 2"/>
          <p:cNvSpPr>
            <a:spLocks noGrp="1"/>
          </p:cNvSpPr>
          <p:nvPr>
            <p:ph idx="1"/>
          </p:nvPr>
        </p:nvSpPr>
        <p:spPr/>
        <p:txBody>
          <a:bodyPr/>
          <a:lstStyle/>
          <a:p>
            <a:pPr eaLnBrk="1" hangingPunct="1">
              <a:buFont typeface="Wingdings 2" panose="05020102010507070707" pitchFamily="18" charset="2"/>
              <a:buNone/>
            </a:pPr>
            <a:r>
              <a:rPr lang="en-CA" altLang="en-US" smtClean="0">
                <a:solidFill>
                  <a:srgbClr val="B32C16"/>
                </a:solidFill>
              </a:rPr>
              <a:t>“…</a:t>
            </a:r>
            <a:r>
              <a:rPr lang="en-CA" altLang="en-US" sz="4000" b="1" smtClean="0">
                <a:solidFill>
                  <a:srgbClr val="B32C16"/>
                </a:solidFill>
              </a:rPr>
              <a:t>evolution</a:t>
            </a:r>
            <a:r>
              <a:rPr lang="en-CA" altLang="en-US" sz="4000" smtClean="0">
                <a:solidFill>
                  <a:srgbClr val="B32C16"/>
                </a:solidFill>
              </a:rPr>
              <a:t> can be precisely defined as any change in the frequency of alleles within a gene pool from one generation to the next."</a:t>
            </a:r>
            <a:r>
              <a:rPr lang="en-CA" altLang="en-US" smtClean="0">
                <a:solidFill>
                  <a:srgbClr val="B32C16"/>
                </a:solidFill>
              </a:rPr>
              <a:t> </a:t>
            </a:r>
          </a:p>
          <a:p>
            <a:pPr eaLnBrk="1" hangingPunct="1"/>
            <a:endParaRPr lang="en-CA"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solidFill>
                  <a:srgbClr val="545E70"/>
                </a:solidFill>
                <a:effectLst>
                  <a:outerShdw blurRad="38100" dist="38100" dir="2700000" algn="tl">
                    <a:srgbClr val="C0C0C0"/>
                  </a:outerShdw>
                </a:effectLst>
              </a:rPr>
              <a:t>What this definition means is....</a:t>
            </a:r>
          </a:p>
        </p:txBody>
      </p:sp>
      <p:sp>
        <p:nvSpPr>
          <p:cNvPr id="22530" name="Content Placeholder 2"/>
          <p:cNvSpPr>
            <a:spLocks noGrp="1"/>
          </p:cNvSpPr>
          <p:nvPr>
            <p:ph idx="1"/>
          </p:nvPr>
        </p:nvSpPr>
        <p:spPr/>
        <p:txBody>
          <a:bodyPr/>
          <a:lstStyle/>
          <a:p>
            <a:pPr eaLnBrk="1" hangingPunct="1"/>
            <a:r>
              <a:rPr lang="en-CA" altLang="en-US" b="1" smtClean="0">
                <a:solidFill>
                  <a:srgbClr val="B32C16"/>
                </a:solidFill>
              </a:rPr>
              <a:t>Evolution</a:t>
            </a:r>
            <a:r>
              <a:rPr lang="en-CA" altLang="en-US" smtClean="0">
                <a:solidFill>
                  <a:srgbClr val="B32C16"/>
                </a:solidFill>
              </a:rPr>
              <a:t> is a change in the number of times specific genes that code for specific characteristics occur within an interbreeding population </a:t>
            </a:r>
          </a:p>
          <a:p>
            <a:pPr eaLnBrk="1" hangingPunct="1">
              <a:buFont typeface="Wingdings 2" panose="05020102010507070707" pitchFamily="18" charset="2"/>
              <a:buNone/>
            </a:pPr>
            <a:endParaRPr lang="en-CA" altLang="en-US" smtClean="0">
              <a:solidFill>
                <a:srgbClr val="B32C16"/>
              </a:solidFill>
            </a:endParaRPr>
          </a:p>
          <a:p>
            <a:pPr eaLnBrk="1" hangingPunct="1"/>
            <a:r>
              <a:rPr lang="en-CA" altLang="en-US" smtClean="0">
                <a:solidFill>
                  <a:srgbClr val="B32C16"/>
                </a:solidFill>
              </a:rPr>
              <a:t>There is no implied “improvement” in </a:t>
            </a:r>
            <a:r>
              <a:rPr lang="en-CA" altLang="en-US" b="1" smtClean="0">
                <a:solidFill>
                  <a:srgbClr val="B32C16"/>
                </a:solidFill>
              </a:rPr>
              <a:t>evolution</a:t>
            </a:r>
            <a:r>
              <a:rPr lang="en-CA" altLang="en-US" smtClean="0">
                <a:solidFill>
                  <a:srgbClr val="B32C16"/>
                </a:solidFill>
              </a:rPr>
              <a:t> </a:t>
            </a:r>
          </a:p>
          <a:p>
            <a:pPr eaLnBrk="1" hangingPunct="1">
              <a:buFont typeface="Wingdings 2" panose="05020102010507070707" pitchFamily="18" charset="2"/>
              <a:buNone/>
            </a:pPr>
            <a:endParaRPr lang="en-CA" alt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6C859F0E51B4E8CAAC9448BB9A517" ma:contentTypeVersion="" ma:contentTypeDescription="Create a new document." ma:contentTypeScope="" ma:versionID="14ca894cf831fb6a29792b95be7d80da">
  <xsd:schema xmlns:xsd="http://www.w3.org/2001/XMLSchema" xmlns:xs="http://www.w3.org/2001/XMLSchema" xmlns:p="http://schemas.microsoft.com/office/2006/metadata/properties" targetNamespace="http://schemas.microsoft.com/office/2006/metadata/properties" ma:root="true" ma:fieldsID="9b938d1d0e22567bcc0762bf699773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61526B-F1FF-4CBE-9B6B-59F74B44D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75C5A70-968B-439E-9253-D139FB00BB9D}">
  <ds:schemaRefs>
    <ds:schemaRef ds:uri="http://schemas.microsoft.com/sharepoint/v3/contenttype/forms"/>
  </ds:schemaRefs>
</ds:datastoreItem>
</file>

<file path=customXml/itemProps3.xml><?xml version="1.0" encoding="utf-8"?>
<ds:datastoreItem xmlns:ds="http://schemas.openxmlformats.org/officeDocument/2006/customXml" ds:itemID="{40CB192F-251D-4F81-8004-584C6133D9D3}">
  <ds:schemaRefs>
    <ds:schemaRef ds:uri="http://schemas.microsoft.com/office/2006/metadata/longProperties"/>
  </ds:schemaRefs>
</ds:datastoreItem>
</file>

<file path=customXml/itemProps4.xml><?xml version="1.0" encoding="utf-8"?>
<ds:datastoreItem xmlns:ds="http://schemas.openxmlformats.org/officeDocument/2006/customXml" ds:itemID="{0088DBF4-AE62-4687-8948-C257814D1C0E}">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Solstice</Template>
  <TotalTime>1113</TotalTime>
  <Words>430</Words>
  <Application>Microsoft Office PowerPoint</Application>
  <PresentationFormat>On-screen Show (4:3)</PresentationFormat>
  <Paragraphs>48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MS PGothic</vt:lpstr>
      <vt:lpstr>Gill Sans MT</vt:lpstr>
      <vt:lpstr>Wingdings 2</vt:lpstr>
      <vt:lpstr>Verdana</vt:lpstr>
      <vt:lpstr>Calibri</vt:lpstr>
      <vt:lpstr>Solstice</vt:lpstr>
      <vt:lpstr>New Unit: EVOLUTION</vt:lpstr>
      <vt:lpstr>PowerPoint Presentation</vt:lpstr>
      <vt:lpstr>PowerPoint Presentation</vt:lpstr>
      <vt:lpstr>PowerPoint Presentation</vt:lpstr>
      <vt:lpstr>PowerPoint Presentation</vt:lpstr>
      <vt:lpstr>EVOLUTION</vt:lpstr>
      <vt:lpstr>How Evolution is Defined</vt:lpstr>
      <vt:lpstr>The definition I like and one that is basic!!</vt:lpstr>
      <vt:lpstr>What this definition means is....</vt:lpstr>
      <vt:lpstr>History of Evolutionary Thought</vt:lpstr>
      <vt:lpstr>PowerPoint Presentation</vt:lpstr>
      <vt:lpstr>PowerPoint Presentation</vt:lpstr>
      <vt:lpstr>CHARLES DARWIN:</vt:lpstr>
      <vt:lpstr>PowerPoint Presentation</vt:lpstr>
      <vt:lpstr>Darwin develops his Theory:</vt:lpstr>
      <vt:lpstr>Pepper moth lab simulation</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Owner</dc:creator>
  <cp:lastModifiedBy>Richard Ochran</cp:lastModifiedBy>
  <cp:revision>55</cp:revision>
  <dcterms:created xsi:type="dcterms:W3CDTF">2010-05-30T22:14:41Z</dcterms:created>
  <dcterms:modified xsi:type="dcterms:W3CDTF">2014-12-23T03:23:49Z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Ms. Thomas - Heart Lake SS</vt:lpwstr>
  </property>
  <property fmtid="{D5CDD505-2E9C-101B-9397-08002B2CF9AE}" pid="3" name="display_urn:schemas-microsoft-com:office:office#Author">
    <vt:lpwstr>Ms. Thomas - Heart Lake SS</vt:lpwstr>
  </property>
</Properties>
</file>